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73" r:id="rId9"/>
    <p:sldId id="274" r:id="rId10"/>
    <p:sldId id="275" r:id="rId11"/>
    <p:sldId id="277" r:id="rId12"/>
    <p:sldId id="262" r:id="rId13"/>
    <p:sldId id="263" r:id="rId14"/>
    <p:sldId id="270" r:id="rId15"/>
    <p:sldId id="267" r:id="rId16"/>
    <p:sldId id="266" r:id="rId17"/>
    <p:sldId id="264" r:id="rId18"/>
    <p:sldId id="265" r:id="rId19"/>
  </p:sldIdLst>
  <p:sldSz cx="9144000" cy="5143500" type="screen16x9"/>
  <p:notesSz cx="6858000" cy="9144000"/>
  <p:embeddedFontLst>
    <p:embeddedFont>
      <p:font typeface="Proxima Nova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4248"/>
    <a:srgbClr val="333F50"/>
    <a:srgbClr val="9C9C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459D9CD8-BBFF-436F-8353-8CB0E314CB74}">
  <a:tblStyle styleId="{459D9CD8-BBFF-436F-8353-8CB0E314CB74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917" y="-25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897820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9233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104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354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4325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3689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80173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1785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77933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73771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066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510450" y="3182312"/>
            <a:ext cx="8123100" cy="629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991475"/>
            <a:ext cx="8520599" cy="19178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SzPct val="100000"/>
              <a:defRPr sz="14000" b="1"/>
            </a:lvl1pPr>
            <a:lvl2pPr lvl="1" algn="ctr" rtl="0">
              <a:spcBef>
                <a:spcPts val="0"/>
              </a:spcBef>
              <a:buSzPct val="100000"/>
              <a:defRPr sz="14000" b="1"/>
            </a:lvl2pPr>
            <a:lvl3pPr lvl="2" algn="ctr" rtl="0">
              <a:spcBef>
                <a:spcPts val="0"/>
              </a:spcBef>
              <a:buSzPct val="100000"/>
              <a:defRPr sz="14000" b="1"/>
            </a:lvl3pPr>
            <a:lvl4pPr lvl="3" algn="ctr" rtl="0">
              <a:spcBef>
                <a:spcPts val="0"/>
              </a:spcBef>
              <a:buSzPct val="100000"/>
              <a:defRPr sz="14000" b="1"/>
            </a:lvl4pPr>
            <a:lvl5pPr lvl="4" algn="ctr" rtl="0">
              <a:spcBef>
                <a:spcPts val="0"/>
              </a:spcBef>
              <a:buSzPct val="100000"/>
              <a:defRPr sz="14000" b="1"/>
            </a:lvl5pPr>
            <a:lvl6pPr lvl="5" algn="ctr" rtl="0">
              <a:spcBef>
                <a:spcPts val="0"/>
              </a:spcBef>
              <a:buSzPct val="100000"/>
              <a:defRPr sz="14000" b="1"/>
            </a:lvl6pPr>
            <a:lvl7pPr lvl="6" algn="ctr" rtl="0">
              <a:spcBef>
                <a:spcPts val="0"/>
              </a:spcBef>
              <a:buSzPct val="100000"/>
              <a:defRPr sz="14000" b="1"/>
            </a:lvl7pPr>
            <a:lvl8pPr lvl="7" algn="ctr" rtl="0">
              <a:spcBef>
                <a:spcPts val="0"/>
              </a:spcBef>
              <a:buSzPct val="100000"/>
              <a:defRPr sz="14000" b="1"/>
            </a:lvl8pPr>
            <a:lvl9pPr lvl="8" algn="ctr" rtl="0">
              <a:spcBef>
                <a:spcPts val="0"/>
              </a:spcBef>
              <a:buSzPct val="100000"/>
              <a:defRPr sz="14000" b="1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599" cy="901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199" cy="1509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4200"/>
            </a:lvl1pPr>
            <a:lvl2pPr lvl="1" algn="ctr" rtl="0">
              <a:spcBef>
                <a:spcPts val="0"/>
              </a:spcBef>
              <a:buSzPct val="100000"/>
              <a:defRPr sz="4200"/>
            </a:lvl2pPr>
            <a:lvl3pPr lvl="2" algn="ctr" rtl="0">
              <a:spcBef>
                <a:spcPts val="0"/>
              </a:spcBef>
              <a:buSzPct val="100000"/>
              <a:defRPr sz="4200"/>
            </a:lvl3pPr>
            <a:lvl4pPr lvl="3" algn="ctr" rtl="0">
              <a:spcBef>
                <a:spcPts val="0"/>
              </a:spcBef>
              <a:buSzPct val="100000"/>
              <a:defRPr sz="4200"/>
            </a:lvl4pPr>
            <a:lvl5pPr lvl="4" algn="ctr" rtl="0">
              <a:spcBef>
                <a:spcPts val="0"/>
              </a:spcBef>
              <a:buSzPct val="100000"/>
              <a:defRPr sz="4200"/>
            </a:lvl5pPr>
            <a:lvl6pPr lvl="5" algn="ctr" rtl="0">
              <a:spcBef>
                <a:spcPts val="0"/>
              </a:spcBef>
              <a:buSzPct val="100000"/>
              <a:defRPr sz="4200"/>
            </a:lvl6pPr>
            <a:lvl7pPr lvl="6" algn="ctr" rtl="0">
              <a:spcBef>
                <a:spcPts val="0"/>
              </a:spcBef>
              <a:buSzPct val="100000"/>
              <a:defRPr sz="4200"/>
            </a:lvl7pPr>
            <a:lvl8pPr lvl="7" algn="ctr" rtl="0">
              <a:spcBef>
                <a:spcPts val="0"/>
              </a:spcBef>
              <a:buSzPct val="100000"/>
              <a:defRPr sz="4200"/>
            </a:lvl8pPr>
            <a:lvl9pPr lvl="8" algn="ctr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>
            <a:alpha val="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en"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F50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297712" y="1257300"/>
            <a:ext cx="8686800" cy="1588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latin typeface="Gotham Bold" panose="02000803030000020004" pitchFamily="2" charset="0"/>
              </a:rPr>
              <a:t>S</a:t>
            </a:r>
            <a:r>
              <a:rPr lang="en" dirty="0" smtClean="0">
                <a:latin typeface="Gotham"/>
              </a:rPr>
              <a:t>canFi</a:t>
            </a:r>
            <a:r>
              <a:rPr lang="en" dirty="0" smtClean="0">
                <a:latin typeface="Gotham Bold" panose="02000803030000020004" pitchFamily="2" charset="0"/>
              </a:rPr>
              <a:t> – T</a:t>
            </a:r>
            <a:r>
              <a:rPr lang="en" dirty="0" smtClean="0">
                <a:latin typeface="Gotham"/>
              </a:rPr>
              <a:t>he</a:t>
            </a:r>
            <a:r>
              <a:rPr lang="en" dirty="0" smtClean="0">
                <a:latin typeface="Gotham Bold" panose="02000803030000020004" pitchFamily="2" charset="0"/>
              </a:rPr>
              <a:t> </a:t>
            </a:r>
            <a:r>
              <a:rPr lang="en" dirty="0" smtClean="0">
                <a:latin typeface="Gotham"/>
              </a:rPr>
              <a:t>WiFi</a:t>
            </a:r>
            <a:r>
              <a:rPr lang="en" dirty="0" smtClean="0">
                <a:latin typeface="Gotham Bold" panose="02000803030000020004" pitchFamily="2" charset="0"/>
              </a:rPr>
              <a:t> L</a:t>
            </a:r>
            <a:r>
              <a:rPr lang="en" dirty="0" smtClean="0">
                <a:latin typeface="Gotham"/>
              </a:rPr>
              <a:t>ocator </a:t>
            </a:r>
            <a:r>
              <a:rPr lang="en" dirty="0" smtClean="0">
                <a:latin typeface="Gotham Bold" panose="02000803030000020004" pitchFamily="2" charset="0"/>
              </a:rPr>
              <a:t> </a:t>
            </a:r>
            <a:endParaRPr lang="en" dirty="0">
              <a:latin typeface="Gotham" panose="02000604030000020004" pitchFamily="50" charset="0"/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319062" y="3107881"/>
            <a:ext cx="8123100" cy="6299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7030A0"/>
                </a:solidFill>
                <a:latin typeface="Gotham Bold" panose="02000803030000020004" pitchFamily="2" charset="0"/>
              </a:rPr>
              <a:t>.</a:t>
            </a:r>
            <a:endParaRPr lang="en" dirty="0">
              <a:solidFill>
                <a:srgbClr val="7030A0"/>
              </a:solidFill>
              <a:latin typeface="Gotham Bold" panose="02000803030000020004" pitchFamily="2" charset="0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593886"/>
            <a:ext cx="8520599" cy="572699"/>
          </a:xfrm>
        </p:spPr>
        <p:txBody>
          <a:bodyPr/>
          <a:lstStyle/>
          <a:p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280069"/>
            <a:ext cx="8520599" cy="3416400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612"/>
            <a:ext cx="9144000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25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593886"/>
            <a:ext cx="8520599" cy="572699"/>
          </a:xfrm>
        </p:spPr>
        <p:txBody>
          <a:bodyPr/>
          <a:lstStyle/>
          <a:p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280069"/>
            <a:ext cx="8520599" cy="3416400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74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Shape 104"/>
          <p:cNvPicPr preferRelativeResize="0"/>
          <p:nvPr/>
        </p:nvPicPr>
        <p:blipFill rotWithShape="1">
          <a:blip r:embed="rId3">
            <a:alphaModFix/>
          </a:blip>
          <a:srcRect b="15419"/>
          <a:stretch/>
        </p:blipFill>
        <p:spPr>
          <a:xfrm>
            <a:off x="-4850" y="0"/>
            <a:ext cx="9159485" cy="515220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Shape 105"/>
          <p:cNvSpPr/>
          <p:nvPr/>
        </p:nvSpPr>
        <p:spPr>
          <a:xfrm>
            <a:off x="0" y="1464750"/>
            <a:ext cx="9144000" cy="2213999"/>
          </a:xfrm>
          <a:prstGeom prst="rect">
            <a:avLst/>
          </a:prstGeom>
          <a:solidFill>
            <a:srgbClr val="000000">
              <a:alpha val="780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title" idx="4294967295"/>
          </p:nvPr>
        </p:nvSpPr>
        <p:spPr>
          <a:xfrm>
            <a:off x="426452" y="2011950"/>
            <a:ext cx="2553599" cy="1119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 dirty="0">
                <a:solidFill>
                  <a:srgbClr val="FFFFFF"/>
                </a:solidFill>
              </a:rPr>
              <a:t>Embedded System</a:t>
            </a:r>
          </a:p>
        </p:txBody>
      </p:sp>
      <p:cxnSp>
        <p:nvCxnSpPr>
          <p:cNvPr id="107" name="Shape 107"/>
          <p:cNvCxnSpPr/>
          <p:nvPr/>
        </p:nvCxnSpPr>
        <p:spPr>
          <a:xfrm>
            <a:off x="2533486" y="2011950"/>
            <a:ext cx="0" cy="1119599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8" name="Shape 108"/>
          <p:cNvSpPr txBox="1">
            <a:spLocks noGrp="1"/>
          </p:cNvSpPr>
          <p:nvPr>
            <p:ph type="body" idx="4294967295"/>
          </p:nvPr>
        </p:nvSpPr>
        <p:spPr>
          <a:xfrm>
            <a:off x="2533484" y="2011950"/>
            <a:ext cx="6447791" cy="1119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</a:rPr>
              <a:t>Components &amp; Design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/>
        </p:nvSpPr>
        <p:spPr>
          <a:xfrm>
            <a:off x="0" y="0"/>
            <a:ext cx="9161099" cy="24845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title" idx="4294967295"/>
          </p:nvPr>
        </p:nvSpPr>
        <p:spPr>
          <a:xfrm>
            <a:off x="309617" y="621562"/>
            <a:ext cx="8520599" cy="733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 dirty="0">
                <a:solidFill>
                  <a:schemeClr val="lt1"/>
                </a:solidFill>
              </a:rPr>
              <a:t>Why these?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body" idx="4294967295"/>
          </p:nvPr>
        </p:nvSpPr>
        <p:spPr>
          <a:xfrm>
            <a:off x="165471" y="2975842"/>
            <a:ext cx="2177399" cy="43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 b="1" dirty="0">
                <a:solidFill>
                  <a:schemeClr val="dk1"/>
                </a:solidFill>
              </a:rPr>
              <a:t>Raspberry Pi </a:t>
            </a:r>
            <a:r>
              <a:rPr lang="en" sz="1400" b="1" dirty="0" smtClean="0">
                <a:solidFill>
                  <a:schemeClr val="dk1"/>
                </a:solidFill>
              </a:rPr>
              <a:t>3 – High Level Controller</a:t>
            </a:r>
            <a:endParaRPr lang="en" sz="1400" b="1" dirty="0">
              <a:solidFill>
                <a:schemeClr val="dk1"/>
              </a:solidFill>
            </a:endParaRPr>
          </a:p>
        </p:txBody>
      </p:sp>
      <p:cxnSp>
        <p:nvCxnSpPr>
          <p:cNvPr id="116" name="Shape 116"/>
          <p:cNvCxnSpPr/>
          <p:nvPr/>
        </p:nvCxnSpPr>
        <p:spPr>
          <a:xfrm>
            <a:off x="1118175" y="3561937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7" name="Shape 117"/>
          <p:cNvSpPr txBox="1">
            <a:spLocks noGrp="1"/>
          </p:cNvSpPr>
          <p:nvPr>
            <p:ph type="body" idx="4294967295"/>
          </p:nvPr>
        </p:nvSpPr>
        <p:spPr>
          <a:xfrm>
            <a:off x="164925" y="3514487"/>
            <a:ext cx="2177399" cy="149930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 smtClean="0"/>
              <a:t>1 </a:t>
            </a:r>
            <a:r>
              <a:rPr lang="en" sz="1200" dirty="0"/>
              <a:t>GB </a:t>
            </a:r>
            <a:r>
              <a:rPr lang="en" sz="1200" dirty="0" smtClean="0"/>
              <a:t>RAM</a:t>
            </a:r>
            <a:endParaRPr lang="en" sz="1200" dirty="0"/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4 USB ports with 40 GPIO pins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Ethernet </a:t>
            </a:r>
            <a:r>
              <a:rPr lang="en" sz="1200" dirty="0" smtClean="0"/>
              <a:t>Connectivity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 smtClean="0"/>
              <a:t>Powerful on-board computer </a:t>
            </a:r>
            <a:endParaRPr lang="en" sz="1200" dirty="0"/>
          </a:p>
        </p:txBody>
      </p:sp>
      <p:sp>
        <p:nvSpPr>
          <p:cNvPr id="118" name="Shape 118"/>
          <p:cNvSpPr txBox="1">
            <a:spLocks noGrp="1"/>
          </p:cNvSpPr>
          <p:nvPr>
            <p:ph type="body" idx="4294967295"/>
          </p:nvPr>
        </p:nvSpPr>
        <p:spPr>
          <a:xfrm>
            <a:off x="2403150" y="2975842"/>
            <a:ext cx="2177399" cy="43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 b="1" dirty="0">
                <a:solidFill>
                  <a:schemeClr val="dk1"/>
                </a:solidFill>
              </a:rPr>
              <a:t>Arduino </a:t>
            </a:r>
            <a:r>
              <a:rPr lang="en" sz="1400" b="1" dirty="0" smtClean="0">
                <a:solidFill>
                  <a:schemeClr val="dk1"/>
                </a:solidFill>
              </a:rPr>
              <a:t>Mega – Low Level Controller</a:t>
            </a:r>
            <a:endParaRPr lang="en" sz="1400" b="1" dirty="0">
              <a:solidFill>
                <a:schemeClr val="dk1"/>
              </a:solidFill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3327800" y="3561937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0" name="Shape 120"/>
          <p:cNvSpPr txBox="1">
            <a:spLocks noGrp="1"/>
          </p:cNvSpPr>
          <p:nvPr>
            <p:ph type="body" idx="4294967295"/>
          </p:nvPr>
        </p:nvSpPr>
        <p:spPr>
          <a:xfrm>
            <a:off x="2388040" y="3508098"/>
            <a:ext cx="2177399" cy="115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04800" rtl="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8 KB SRAM</a:t>
            </a:r>
          </a:p>
          <a:p>
            <a:pPr marL="457200" lvl="0" indent="-304800" rtl="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15 PWM pins</a:t>
            </a:r>
          </a:p>
          <a:p>
            <a:pPr marL="457200" lvl="0" indent="-304800" rtl="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Small and Cheap</a:t>
            </a:r>
          </a:p>
          <a:p>
            <a:pPr marL="457200" lvl="0" indent="-304800" rtl="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Easy USB connectivity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4294967295"/>
          </p:nvPr>
        </p:nvSpPr>
        <p:spPr>
          <a:xfrm>
            <a:off x="4584179" y="3108899"/>
            <a:ext cx="2177399" cy="43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 b="1" dirty="0">
                <a:solidFill>
                  <a:schemeClr val="dk1"/>
                </a:solidFill>
              </a:rPr>
              <a:t>Wifi Adapters</a:t>
            </a:r>
            <a:r>
              <a:rPr lang="en" sz="1700" dirty="0">
                <a:solidFill>
                  <a:schemeClr val="dk1"/>
                </a:solidFill>
              </a:rPr>
              <a:t> </a:t>
            </a:r>
            <a:r>
              <a:rPr lang="en" sz="1400" b="1" dirty="0">
                <a:solidFill>
                  <a:schemeClr val="dk1"/>
                </a:solidFill>
              </a:rPr>
              <a:t>Tenda</a:t>
            </a:r>
          </a:p>
        </p:txBody>
      </p:sp>
      <p:cxnSp>
        <p:nvCxnSpPr>
          <p:cNvPr id="122" name="Shape 122"/>
          <p:cNvCxnSpPr/>
          <p:nvPr/>
        </p:nvCxnSpPr>
        <p:spPr>
          <a:xfrm>
            <a:off x="5554075" y="3561937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3" name="Shape 123"/>
          <p:cNvSpPr txBox="1">
            <a:spLocks noGrp="1"/>
          </p:cNvSpPr>
          <p:nvPr>
            <p:ph type="body" idx="4294967295"/>
          </p:nvPr>
        </p:nvSpPr>
        <p:spPr>
          <a:xfrm>
            <a:off x="4597664" y="3508098"/>
            <a:ext cx="2177399" cy="115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04800" rtl="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Easy connectivity</a:t>
            </a:r>
          </a:p>
          <a:p>
            <a:pPr marL="457200" lvl="0" indent="-304800" rtl="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Signal coverage upto 9 metres</a:t>
            </a:r>
          </a:p>
          <a:p>
            <a:pPr marL="457200" lvl="0" indent="-304800" rtl="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Cheap and </a:t>
            </a:r>
            <a:r>
              <a:rPr lang="en" sz="1200" dirty="0" smtClean="0"/>
              <a:t>easily availabe</a:t>
            </a:r>
            <a:endParaRPr lang="en" sz="1200" dirty="0"/>
          </a:p>
        </p:txBody>
      </p:sp>
      <p:sp>
        <p:nvSpPr>
          <p:cNvPr id="124" name="Shape 124"/>
          <p:cNvSpPr txBox="1">
            <a:spLocks noGrp="1"/>
          </p:cNvSpPr>
          <p:nvPr>
            <p:ph type="body" idx="4294967295"/>
          </p:nvPr>
        </p:nvSpPr>
        <p:spPr>
          <a:xfrm>
            <a:off x="6793800" y="3108899"/>
            <a:ext cx="2177399" cy="43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 b="1" dirty="0">
                <a:solidFill>
                  <a:schemeClr val="dk1"/>
                </a:solidFill>
              </a:rPr>
              <a:t>Serial DC encoder Driver</a:t>
            </a:r>
          </a:p>
          <a:p>
            <a:pPr lvl="0" algn="ctr" rtl="0">
              <a:spcBef>
                <a:spcPts val="0"/>
              </a:spcBef>
              <a:buNone/>
            </a:pPr>
            <a:endParaRPr lang="en" sz="1700" dirty="0">
              <a:solidFill>
                <a:schemeClr val="dk1"/>
              </a:solidFill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7747050" y="3561937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6" name="Shape 126"/>
          <p:cNvSpPr txBox="1">
            <a:spLocks noGrp="1"/>
          </p:cNvSpPr>
          <p:nvPr>
            <p:ph type="body" idx="4294967295"/>
          </p:nvPr>
        </p:nvSpPr>
        <p:spPr>
          <a:xfrm>
            <a:off x="6807291" y="3508097"/>
            <a:ext cx="2177399" cy="150569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23850" lvl="0" indent="-171450" rtl="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Wide driver supply range (7V to 12V)</a:t>
            </a:r>
          </a:p>
          <a:p>
            <a:pPr marL="323850" lvl="0" indent="-171450" rtl="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Serial converter to Arduino</a:t>
            </a:r>
          </a:p>
          <a:p>
            <a:pPr marL="323850" lvl="0" indent="-171450" rtl="0"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" sz="1200" dirty="0"/>
              <a:t>PID on Position Control</a:t>
            </a:r>
          </a:p>
        </p:txBody>
      </p:sp>
      <p:sp>
        <p:nvSpPr>
          <p:cNvPr id="127" name="Shape 127"/>
          <p:cNvSpPr/>
          <p:nvPr/>
        </p:nvSpPr>
        <p:spPr>
          <a:xfrm>
            <a:off x="533350" y="1872301"/>
            <a:ext cx="1440599" cy="1236600"/>
          </a:xfrm>
          <a:prstGeom prst="ellipse">
            <a:avLst/>
          </a:prstGeom>
          <a:solidFill>
            <a:srgbClr val="CCCCCC"/>
          </a:solidFill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2742950" y="1872301"/>
            <a:ext cx="1440599" cy="1236600"/>
          </a:xfrm>
          <a:prstGeom prst="ellipse">
            <a:avLst/>
          </a:prstGeom>
          <a:solidFill>
            <a:srgbClr val="CCCCCC"/>
          </a:solidFill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4952575" y="1872301"/>
            <a:ext cx="1440599" cy="1236600"/>
          </a:xfrm>
          <a:prstGeom prst="ellipse">
            <a:avLst/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7162200" y="1855439"/>
            <a:ext cx="1440599" cy="1236600"/>
          </a:xfrm>
          <a:prstGeom prst="ellipse">
            <a:avLst/>
          </a:prstGeom>
          <a:solidFill>
            <a:srgbClr val="CCCCCC"/>
          </a:solidFill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874" y="2082361"/>
            <a:ext cx="1440595" cy="816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0059" y="2169705"/>
            <a:ext cx="1266920" cy="651674"/>
          </a:xfrm>
          <a:prstGeom prst="rect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3814" y="2031219"/>
            <a:ext cx="1165098" cy="94462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6583" y="1657049"/>
            <a:ext cx="1868428" cy="1514859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519456"/>
            <a:ext cx="8520599" cy="572699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Robot control design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599" cy="3706908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Robot control is </a:t>
            </a:r>
            <a:r>
              <a:rPr lang="en-US" dirty="0" smtClean="0"/>
              <a:t>coded on </a:t>
            </a:r>
            <a:r>
              <a:rPr lang="en-US" dirty="0"/>
              <a:t>Arduino Mega which receives </a:t>
            </a:r>
            <a:r>
              <a:rPr lang="en-US" dirty="0" smtClean="0"/>
              <a:t>commands over serial communication  </a:t>
            </a:r>
            <a:r>
              <a:rPr lang="en-US" dirty="0"/>
              <a:t>from Raspberry </a:t>
            </a:r>
            <a:r>
              <a:rPr lang="en-US" dirty="0" smtClean="0"/>
              <a:t>Pi. </a:t>
            </a: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The PID controller has been employed on position control of the motors to navigate the robot precisely. </a:t>
            </a: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The controller </a:t>
            </a:r>
            <a:r>
              <a:rPr lang="en-US" dirty="0" smtClean="0"/>
              <a:t>receives commands </a:t>
            </a:r>
            <a:r>
              <a:rPr lang="en-US" dirty="0"/>
              <a:t>from Arduino through UART communication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497" y="3401326"/>
            <a:ext cx="4762500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458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6456" y="422148"/>
            <a:ext cx="3371088" cy="47213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7514" y="562693"/>
            <a:ext cx="3976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Proxima Nova" panose="020B0604020202020204" charset="0"/>
              </a:rPr>
              <a:t>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288415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2063" y="488265"/>
            <a:ext cx="3976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Proxima Nova" panose="020B0604020202020204" charset="0"/>
              </a:rPr>
              <a:t>Circuit Schematic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83" y="1030449"/>
            <a:ext cx="6992663" cy="382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311700" y="575450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Cost Analysis</a:t>
            </a:r>
            <a:b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</a:b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/>
            </a:r>
            <a:b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</a:br>
            <a:endParaRPr lang="en" b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aphicFrame>
        <p:nvGraphicFramePr>
          <p:cNvPr id="140" name="Shape 140"/>
          <p:cNvGraphicFramePr/>
          <p:nvPr>
            <p:extLst>
              <p:ext uri="{D42A27DB-BD31-4B8C-83A1-F6EECF244321}">
                <p14:modId xmlns:p14="http://schemas.microsoft.com/office/powerpoint/2010/main" val="667743355"/>
              </p:ext>
            </p:extLst>
          </p:nvPr>
        </p:nvGraphicFramePr>
        <p:xfrm>
          <a:off x="866552" y="1339533"/>
          <a:ext cx="7410893" cy="3243710"/>
        </p:xfrm>
        <a:graphic>
          <a:graphicData uri="http://schemas.openxmlformats.org/drawingml/2006/table">
            <a:tbl>
              <a:tblPr>
                <a:noFill/>
                <a:tableStyleId>{459D9CD8-BBFF-436F-8353-8CB0E314CB74}</a:tableStyleId>
              </a:tblPr>
              <a:tblGrid>
                <a:gridCol w="20112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9980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69980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3387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300" b="0" i="0" dirty="0">
                          <a:solidFill>
                            <a:schemeClr val="bg1"/>
                          </a:solidFill>
                          <a:latin typeface="Gotham" panose="02000604030000020004" pitchFamily="50" charset="0"/>
                        </a:rPr>
                        <a:t>COMPONENT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300" b="0" i="0" dirty="0">
                          <a:solidFill>
                            <a:schemeClr val="bg1"/>
                          </a:solidFill>
                          <a:latin typeface="Gotham" panose="02000604030000020004" pitchFamily="50" charset="0"/>
                        </a:rPr>
                        <a:t>QUANTITY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300" b="0" i="0" dirty="0">
                          <a:solidFill>
                            <a:schemeClr val="bg1"/>
                          </a:solidFill>
                          <a:latin typeface="Gotham" panose="02000604030000020004" pitchFamily="50" charset="0"/>
                        </a:rPr>
                        <a:t>COST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3387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 dirty="0">
                          <a:solidFill>
                            <a:schemeClr val="tx1"/>
                          </a:solidFill>
                        </a:rPr>
                        <a:t>Raspberry Pi 2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Rs 2500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3387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 dirty="0">
                          <a:solidFill>
                            <a:schemeClr val="tx1"/>
                          </a:solidFill>
                        </a:rPr>
                        <a:t>Arduino Mega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Rs 750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3387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 dirty="0" smtClean="0">
                          <a:solidFill>
                            <a:schemeClr val="tx1"/>
                          </a:solidFill>
                        </a:rPr>
                        <a:t>DC encoder </a:t>
                      </a:r>
                      <a:r>
                        <a:rPr lang="en" sz="1100" b="1" dirty="0">
                          <a:solidFill>
                            <a:schemeClr val="tx1"/>
                          </a:solidFill>
                        </a:rPr>
                        <a:t>Motors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"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 smtClean="0">
                          <a:solidFill>
                            <a:schemeClr val="tx1"/>
                          </a:solidFill>
                        </a:rPr>
                        <a:t>Rs 3500</a:t>
                      </a:r>
                      <a:endParaRPr lang="en"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3387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 dirty="0">
                          <a:solidFill>
                            <a:schemeClr val="tx1"/>
                          </a:solidFill>
                        </a:rPr>
                        <a:t>Wifi</a:t>
                      </a:r>
                      <a:r>
                        <a:rPr lang="en" sz="1100" b="1" baseline="0" dirty="0">
                          <a:solidFill>
                            <a:schemeClr val="tx1"/>
                          </a:solidFill>
                        </a:rPr>
                        <a:t> Adapters</a:t>
                      </a:r>
                      <a:endParaRPr lang="en" sz="11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"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 smtClean="0">
                          <a:solidFill>
                            <a:schemeClr val="tx1"/>
                          </a:solidFill>
                        </a:rPr>
                        <a:t>Rs 1400</a:t>
                      </a:r>
                      <a:endParaRPr lang="en"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3387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 dirty="0">
                          <a:solidFill>
                            <a:schemeClr val="tx1"/>
                          </a:solidFill>
                        </a:rPr>
                        <a:t>Power Bank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 smtClean="0">
                          <a:solidFill>
                            <a:schemeClr val="tx1"/>
                          </a:solidFill>
                        </a:rPr>
                        <a:t>Rs 600</a:t>
                      </a:r>
                      <a:endParaRPr lang="en"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3387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 dirty="0">
                          <a:solidFill>
                            <a:schemeClr val="tx1"/>
                          </a:solidFill>
                        </a:rPr>
                        <a:t>Battery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Rs </a:t>
                      </a:r>
                      <a:r>
                        <a:rPr lang="en" sz="1100" dirty="0" smtClean="0">
                          <a:solidFill>
                            <a:schemeClr val="tx1"/>
                          </a:solidFill>
                        </a:rPr>
                        <a:t>1400</a:t>
                      </a:r>
                      <a:endParaRPr lang="en"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6360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100" b="1" dirty="0">
                          <a:solidFill>
                            <a:schemeClr val="tx1"/>
                          </a:solidFill>
                        </a:rPr>
                        <a:t>Chassis 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Rs </a:t>
                      </a:r>
                      <a:r>
                        <a:rPr lang="en" sz="1100" dirty="0" smtClean="0">
                          <a:solidFill>
                            <a:schemeClr val="tx1"/>
                          </a:solidFill>
                        </a:rPr>
                        <a:t>500</a:t>
                      </a:r>
                      <a:endParaRPr lang="en"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100" b="1" dirty="0">
                          <a:solidFill>
                            <a:schemeClr val="tx1"/>
                          </a:solidFill>
                        </a:rPr>
                        <a:t>Total 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endParaRPr lang="en"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100" b="1" dirty="0">
                          <a:solidFill>
                            <a:schemeClr val="tx1"/>
                          </a:solidFill>
                        </a:rPr>
                        <a:t>Rs </a:t>
                      </a:r>
                      <a:r>
                        <a:rPr lang="en" sz="1100" b="1" dirty="0" smtClean="0">
                          <a:solidFill>
                            <a:schemeClr val="tx1"/>
                          </a:solidFill>
                        </a:rPr>
                        <a:t>10650</a:t>
                      </a:r>
                      <a:endParaRPr lang="en" sz="11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25000"/>
                        <a:lumOff val="7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/>
        </p:nvSpPr>
        <p:spPr>
          <a:xfrm>
            <a:off x="2626323" y="2089374"/>
            <a:ext cx="3891353" cy="5975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dirty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chemeClr val="bg1"/>
                </a:solidFill>
                <a:latin typeface="Gotham Bold" panose="02000803030000020004" pitchFamily="2" charset="0"/>
              </a:rPr>
              <a:t>Thank You</a:t>
            </a:r>
          </a:p>
        </p:txBody>
      </p:sp>
      <p:sp>
        <p:nvSpPr>
          <p:cNvPr id="2" name="Rectangle 1"/>
          <p:cNvSpPr/>
          <p:nvPr/>
        </p:nvSpPr>
        <p:spPr>
          <a:xfrm>
            <a:off x="9022813" y="1958646"/>
            <a:ext cx="121187" cy="8664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-1" y="1954897"/>
            <a:ext cx="121187" cy="8664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490250" y="579515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just" rtl="0">
              <a:spcBef>
                <a:spcPts val="0"/>
              </a:spcBef>
              <a:buNone/>
            </a:pPr>
            <a:r>
              <a:rPr lang="en" sz="24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The present localisation systems (GPS) do not work precisely for indoor conditions. We aim at making a prototype robot which can localise a black box emitting distress Wi-Fi signals in indoor conditions.</a:t>
            </a:r>
            <a:endParaRPr lang="en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199" cy="15095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The solution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Fast and Reliable</a:t>
            </a:r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08156" y="642939"/>
            <a:ext cx="5143502" cy="3857626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22333" y="550202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How we approach</a:t>
            </a:r>
          </a:p>
        </p:txBody>
      </p:sp>
      <p:sp>
        <p:nvSpPr>
          <p:cNvPr id="78" name="Shape 78"/>
          <p:cNvSpPr/>
          <p:nvPr/>
        </p:nvSpPr>
        <p:spPr>
          <a:xfrm>
            <a:off x="432350" y="1304875"/>
            <a:ext cx="2469299" cy="6078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4294967295"/>
          </p:nvPr>
        </p:nvSpPr>
        <p:spPr>
          <a:xfrm>
            <a:off x="432350" y="1451575"/>
            <a:ext cx="2257199" cy="314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Step 1</a:t>
            </a:r>
          </a:p>
        </p:txBody>
      </p:sp>
      <p:sp>
        <p:nvSpPr>
          <p:cNvPr id="80" name="Shape 80"/>
          <p:cNvSpPr txBox="1">
            <a:spLocks noGrp="1"/>
          </p:cNvSpPr>
          <p:nvPr>
            <p:ph type="body" idx="4294967295"/>
          </p:nvPr>
        </p:nvSpPr>
        <p:spPr>
          <a:xfrm>
            <a:off x="432350" y="2070575"/>
            <a:ext cx="2471699" cy="2650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just">
              <a:spcAft>
                <a:spcPts val="800"/>
              </a:spcAft>
            </a:pPr>
            <a:r>
              <a:rPr lang="en" sz="1600" b="1" dirty="0"/>
              <a:t>Mathematical Model</a:t>
            </a:r>
          </a:p>
          <a:p>
            <a:pPr>
              <a:spcAft>
                <a:spcPts val="800"/>
              </a:spcAft>
            </a:pPr>
            <a:r>
              <a:rPr lang="en" sz="1600" dirty="0"/>
              <a:t>Problem Statement was simulated on </a:t>
            </a:r>
            <a:r>
              <a:rPr lang="en" sz="1600" dirty="0" smtClean="0"/>
              <a:t>MATLAB </a:t>
            </a:r>
            <a:r>
              <a:rPr lang="en" sz="1600" dirty="0"/>
              <a:t>for modelling of RSSI </a:t>
            </a:r>
            <a:r>
              <a:rPr lang="en" sz="1600" dirty="0" smtClean="0"/>
              <a:t>and various </a:t>
            </a:r>
            <a:r>
              <a:rPr lang="en" sz="1600" dirty="0"/>
              <a:t>path planning </a:t>
            </a:r>
            <a:r>
              <a:rPr lang="en" sz="1600" dirty="0" smtClean="0"/>
              <a:t>algorithms were developed.</a:t>
            </a:r>
            <a:endParaRPr lang="en" sz="1600" dirty="0"/>
          </a:p>
          <a:p>
            <a:pPr lvl="0" algn="just" rtl="0">
              <a:spcBef>
                <a:spcPts val="0"/>
              </a:spcBef>
              <a:spcAft>
                <a:spcPts val="800"/>
              </a:spcAft>
              <a:buNone/>
            </a:pPr>
            <a:endParaRPr lang="en" sz="1600" dirty="0"/>
          </a:p>
        </p:txBody>
      </p:sp>
      <p:sp>
        <p:nvSpPr>
          <p:cNvPr id="81" name="Shape 81"/>
          <p:cNvSpPr/>
          <p:nvPr/>
        </p:nvSpPr>
        <p:spPr>
          <a:xfrm>
            <a:off x="3044776" y="1304875"/>
            <a:ext cx="2760599" cy="6078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4294967295"/>
          </p:nvPr>
        </p:nvSpPr>
        <p:spPr>
          <a:xfrm>
            <a:off x="3336150" y="1451575"/>
            <a:ext cx="2257199" cy="314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Step 2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type="body" idx="4294967295"/>
          </p:nvPr>
        </p:nvSpPr>
        <p:spPr>
          <a:xfrm>
            <a:off x="3095100" y="2070575"/>
            <a:ext cx="2712899" cy="2650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just">
              <a:spcAft>
                <a:spcPts val="800"/>
              </a:spcAft>
            </a:pPr>
            <a:r>
              <a:rPr lang="en" sz="1600" b="1" dirty="0"/>
              <a:t>Hardware Design</a:t>
            </a:r>
          </a:p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Fabricated various Rx </a:t>
            </a:r>
            <a:r>
              <a:rPr lang="en" sz="1600" dirty="0" smtClean="0"/>
              <a:t>designs </a:t>
            </a:r>
            <a:r>
              <a:rPr lang="en" sz="1600" dirty="0"/>
              <a:t>corresponding to the different path planning algorithms including single reciever &amp; multiple </a:t>
            </a:r>
            <a:r>
              <a:rPr lang="en" sz="1600" dirty="0" smtClean="0"/>
              <a:t>reciever models.  </a:t>
            </a:r>
            <a:endParaRPr lang="en" sz="1600" dirty="0"/>
          </a:p>
        </p:txBody>
      </p:sp>
      <p:sp>
        <p:nvSpPr>
          <p:cNvPr id="84" name="Shape 84"/>
          <p:cNvSpPr/>
          <p:nvPr/>
        </p:nvSpPr>
        <p:spPr>
          <a:xfrm>
            <a:off x="5948501" y="1304875"/>
            <a:ext cx="2760599" cy="6078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4294967295"/>
          </p:nvPr>
        </p:nvSpPr>
        <p:spPr>
          <a:xfrm>
            <a:off x="6254232" y="1451575"/>
            <a:ext cx="2257199" cy="314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Step 3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body" idx="4294967295"/>
          </p:nvPr>
        </p:nvSpPr>
        <p:spPr>
          <a:xfrm>
            <a:off x="5948500" y="2070575"/>
            <a:ext cx="2777400" cy="2650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just">
              <a:spcAft>
                <a:spcPts val="800"/>
              </a:spcAft>
            </a:pPr>
            <a:r>
              <a:rPr lang="en" sz="1600" b="1" dirty="0"/>
              <a:t>Embedded System Design</a:t>
            </a:r>
          </a:p>
          <a:p>
            <a:pPr lvl="0">
              <a:spcAft>
                <a:spcPts val="800"/>
              </a:spcAft>
            </a:pPr>
            <a:r>
              <a:rPr lang="en" sz="1600" dirty="0" smtClean="0"/>
              <a:t>Examined </a:t>
            </a:r>
            <a:r>
              <a:rPr lang="en" sz="1600" dirty="0"/>
              <a:t>all required functionality for the robot and </a:t>
            </a:r>
            <a:r>
              <a:rPr lang="en" sz="1600" dirty="0" smtClean="0"/>
              <a:t>adopted </a:t>
            </a:r>
            <a:r>
              <a:rPr lang="en" sz="1600" dirty="0"/>
              <a:t>best possible electronics available in the market.</a:t>
            </a:r>
          </a:p>
          <a:p>
            <a:pPr lvl="0" algn="just" rtl="0">
              <a:spcBef>
                <a:spcPts val="0"/>
              </a:spcBef>
              <a:spcAft>
                <a:spcPts val="800"/>
              </a:spcAft>
              <a:buNone/>
            </a:pPr>
            <a:endParaRPr lang="en" sz="16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b="15419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/>
          <p:nvPr/>
        </p:nvSpPr>
        <p:spPr>
          <a:xfrm>
            <a:off x="0" y="1464750"/>
            <a:ext cx="9144000" cy="2213999"/>
          </a:xfrm>
          <a:prstGeom prst="rect">
            <a:avLst/>
          </a:prstGeom>
          <a:solidFill>
            <a:srgbClr val="000000">
              <a:alpha val="780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title" idx="4294967295"/>
          </p:nvPr>
        </p:nvSpPr>
        <p:spPr>
          <a:xfrm>
            <a:off x="490250" y="2011950"/>
            <a:ext cx="2553599" cy="1119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 dirty="0">
                <a:solidFill>
                  <a:srgbClr val="FFFFFF"/>
                </a:solidFill>
              </a:rPr>
              <a:t>Mechanical Design</a:t>
            </a:r>
          </a:p>
        </p:txBody>
      </p:sp>
      <p:cxnSp>
        <p:nvCxnSpPr>
          <p:cNvPr id="94" name="Shape 94"/>
          <p:cNvCxnSpPr/>
          <p:nvPr/>
        </p:nvCxnSpPr>
        <p:spPr>
          <a:xfrm>
            <a:off x="2849572" y="2011950"/>
            <a:ext cx="0" cy="1119599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5" name="Shape 95"/>
          <p:cNvSpPr txBox="1">
            <a:spLocks noGrp="1"/>
          </p:cNvSpPr>
          <p:nvPr>
            <p:ph type="body" idx="4294967295"/>
          </p:nvPr>
        </p:nvSpPr>
        <p:spPr>
          <a:xfrm>
            <a:off x="3016805" y="2001317"/>
            <a:ext cx="5141699" cy="1119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lt1"/>
                </a:solidFill>
              </a:rPr>
              <a:t>Chassis + </a:t>
            </a:r>
            <a:r>
              <a:rPr lang="en" sz="3200" dirty="0" smtClean="0">
                <a:solidFill>
                  <a:schemeClr val="lt1"/>
                </a:solidFill>
              </a:rPr>
              <a:t>Antenna Module</a:t>
            </a:r>
            <a:endParaRPr lang="en" sz="32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3160" y="563840"/>
            <a:ext cx="38117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Proxima Nova" panose="020B0604020202020204" charset="0"/>
              </a:rPr>
              <a:t>Chassis Design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05" y="1164657"/>
            <a:ext cx="2966483" cy="38344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084" y="977572"/>
            <a:ext cx="3342830" cy="38254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402" y="1008330"/>
            <a:ext cx="3397718" cy="3794676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593886"/>
            <a:ext cx="8520599" cy="572699"/>
          </a:xfrm>
        </p:spPr>
        <p:txBody>
          <a:bodyPr/>
          <a:lstStyle/>
          <a:p>
            <a:r>
              <a:rPr lang="en-I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Mechanical Design</a:t>
            </a:r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280069"/>
            <a:ext cx="8520599" cy="3416400"/>
          </a:xfrm>
        </p:spPr>
        <p:txBody>
          <a:bodyPr/>
          <a:lstStyle/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IN" dirty="0"/>
              <a:t>The size of the </a:t>
            </a:r>
            <a:r>
              <a:rPr lang="en-IN" dirty="0" smtClean="0"/>
              <a:t>robot </a:t>
            </a:r>
            <a:r>
              <a:rPr lang="en-IN" dirty="0" smtClean="0"/>
              <a:t>was kept small keeping </a:t>
            </a:r>
            <a:r>
              <a:rPr lang="en-IN" dirty="0"/>
              <a:t>in </a:t>
            </a:r>
            <a:r>
              <a:rPr lang="en-IN" dirty="0" smtClean="0"/>
              <a:t>mind </a:t>
            </a:r>
            <a:r>
              <a:rPr lang="en-IN" dirty="0" smtClean="0"/>
              <a:t>target accuracy </a:t>
            </a:r>
            <a:r>
              <a:rPr lang="en-IN" dirty="0" smtClean="0"/>
              <a:t>of 50 cm.</a:t>
            </a:r>
            <a:endParaRPr lang="en-IN" dirty="0"/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IN" dirty="0"/>
              <a:t>Base of the bot is circular to </a:t>
            </a:r>
            <a:r>
              <a:rPr lang="en-IN" dirty="0" smtClean="0"/>
              <a:t>provide symmetry</a:t>
            </a:r>
            <a:r>
              <a:rPr lang="en-IN" dirty="0"/>
              <a:t>.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dirty="0"/>
              <a:t>It is a differential drive robot with two </a:t>
            </a:r>
            <a:r>
              <a:rPr lang="en-US" dirty="0" smtClean="0"/>
              <a:t>DC encoder </a:t>
            </a:r>
            <a:r>
              <a:rPr lang="en-US" dirty="0"/>
              <a:t>motors and two castor wheels</a:t>
            </a:r>
            <a:r>
              <a:rPr lang="en-US" dirty="0" smtClean="0"/>
              <a:t>.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dirty="0" smtClean="0"/>
              <a:t>Receiver Module Designs: </a:t>
            </a:r>
          </a:p>
          <a:p>
            <a:pPr marL="400050" lvl="1" indent="-400050" algn="just" fontAlgn="base">
              <a:buFont typeface="+mj-lt"/>
              <a:buAutoNum type="romanUcPeriod"/>
            </a:pPr>
            <a:r>
              <a:rPr lang="en-US" sz="1600" dirty="0" smtClean="0"/>
              <a:t>The single antenna system</a:t>
            </a:r>
          </a:p>
          <a:p>
            <a:pPr marL="400050" lvl="1" indent="-400050" algn="just" fontAlgn="base">
              <a:buFont typeface="+mj-lt"/>
              <a:buAutoNum type="romanUcPeriod"/>
            </a:pPr>
            <a:r>
              <a:rPr lang="en-US" sz="1600" dirty="0" smtClean="0"/>
              <a:t>The multiple antenna system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11098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Mechanical Design</a:t>
            </a:r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62" y="1001026"/>
            <a:ext cx="2842357" cy="35709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971" y="898633"/>
            <a:ext cx="3072361" cy="39271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3862" y="4596176"/>
            <a:ext cx="2842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latin typeface="Gotham Bold" panose="02000803030000020004" pitchFamily="2" charset="0"/>
              </a:rPr>
              <a:t>Multiple Receiver Module</a:t>
            </a:r>
            <a:endParaRPr lang="en-US" dirty="0">
              <a:latin typeface="Gotham Bold" panose="02000803030000020004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5176" y="4571999"/>
            <a:ext cx="2723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latin typeface="Gotham Bold" panose="02000803030000020004" pitchFamily="2" charset="0"/>
              </a:rPr>
              <a:t>Single Receiver Module</a:t>
            </a:r>
            <a:endParaRPr lang="en-US" dirty="0">
              <a:latin typeface="Gotham Bold" panose="02000803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098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593886"/>
            <a:ext cx="8520599" cy="572699"/>
          </a:xfrm>
        </p:spPr>
        <p:txBody>
          <a:bodyPr/>
          <a:lstStyle/>
          <a:p>
            <a:r>
              <a:rPr lang="en-IN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Mathematical </a:t>
            </a:r>
            <a:r>
              <a:rPr lang="en-I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Modelling And Path Planning </a:t>
            </a:r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280069"/>
            <a:ext cx="8520599" cy="3416400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/>
              <a:t>Developed and simulated a  suitable path loss model (on MATLAB) to calculate the </a:t>
            </a:r>
            <a:r>
              <a:rPr lang="en-IN" dirty="0"/>
              <a:t>R</a:t>
            </a:r>
            <a:r>
              <a:rPr lang="en-IN" dirty="0" smtClean="0"/>
              <a:t>eceived </a:t>
            </a:r>
            <a:r>
              <a:rPr lang="en-IN" dirty="0"/>
              <a:t>S</a:t>
            </a:r>
            <a:r>
              <a:rPr lang="en-IN" dirty="0" smtClean="0"/>
              <a:t>ignal </a:t>
            </a:r>
            <a:r>
              <a:rPr lang="en-IN" dirty="0"/>
              <a:t>S</a:t>
            </a:r>
            <a:r>
              <a:rPr lang="en-IN" dirty="0" smtClean="0"/>
              <a:t>trength Index (RSSI), keeping in mind the indoor environments.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/>
              <a:t>Simulations were done to generate near – real life conditions, keeping in mind the constraints such as quantized values of RSSI and additive noise.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/>
              <a:t>Path-Planning was done by implementing stochastic gradient descent adaptive filter or the Least Mean Squared algorithm to minimise the least mean square of the error signal.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2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983</TotalTime>
  <Words>458</Words>
  <Application>Microsoft Office PowerPoint</Application>
  <PresentationFormat>On-screen Show (16:9)</PresentationFormat>
  <Paragraphs>87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Gotham Bold</vt:lpstr>
      <vt:lpstr>Proxima Nova</vt:lpstr>
      <vt:lpstr>Gotham</vt:lpstr>
      <vt:lpstr>spearmint</vt:lpstr>
      <vt:lpstr>ScanFi – The WiFi Locator  </vt:lpstr>
      <vt:lpstr>The present localisation systems (GPS) do not work precisely for indoor conditions. We aim at making a prototype robot which can localise a black box emitting distress Wi-Fi signals in indoor conditions.</vt:lpstr>
      <vt:lpstr>The solution</vt:lpstr>
      <vt:lpstr>How we approach</vt:lpstr>
      <vt:lpstr>Mechanical Design</vt:lpstr>
      <vt:lpstr>PowerPoint Presentation</vt:lpstr>
      <vt:lpstr>Mechanical Design</vt:lpstr>
      <vt:lpstr>Mechanical Design</vt:lpstr>
      <vt:lpstr>Mathematical Modelling And Path Planning </vt:lpstr>
      <vt:lpstr>PowerPoint Presentation</vt:lpstr>
      <vt:lpstr>PowerPoint Presentation</vt:lpstr>
      <vt:lpstr>Embedded System</vt:lpstr>
      <vt:lpstr>Why these?</vt:lpstr>
      <vt:lpstr>Robot control design:</vt:lpstr>
      <vt:lpstr>PowerPoint Presentation</vt:lpstr>
      <vt:lpstr>PowerPoint Presentation</vt:lpstr>
      <vt:lpstr>Cost Analysis  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ROBB - ROBO BUTLER</dc:title>
  <cp:lastModifiedBy>Aman Goyal</cp:lastModifiedBy>
  <cp:revision>61</cp:revision>
  <dcterms:modified xsi:type="dcterms:W3CDTF">2017-03-25T02:55:34Z</dcterms:modified>
</cp:coreProperties>
</file>